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Wix Madefor Display SemiBold"/>
      <p:regular r:id="rId59"/>
      <p:bold r:id="rId60"/>
    </p:embeddedFont>
    <p:embeddedFont>
      <p:font typeface="Wix Madefor Display"/>
      <p:regular r:id="rId61"/>
      <p:bold r:id="rId62"/>
    </p:embeddedFont>
    <p:embeddedFont>
      <p:font typeface="JetBrains Mono Light"/>
      <p:regular r:id="rId63"/>
      <p:bold r:id="rId64"/>
      <p:italic r:id="rId65"/>
      <p:boldItalic r:id="rId66"/>
    </p:embeddedFont>
    <p:embeddedFont>
      <p:font typeface="JetBrains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0" Type="http://schemas.openxmlformats.org/officeDocument/2006/relationships/font" Target="fonts/JetBrainsMono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WixMadeforDisplay-bold.fntdata"/><Relationship Id="rId61" Type="http://schemas.openxmlformats.org/officeDocument/2006/relationships/font" Target="fonts/WixMadeforDisplay-regular.fntdata"/><Relationship Id="rId20" Type="http://schemas.openxmlformats.org/officeDocument/2006/relationships/slide" Target="slides/slide14.xml"/><Relationship Id="rId64" Type="http://schemas.openxmlformats.org/officeDocument/2006/relationships/font" Target="fonts/JetBrainsMonoLight-bold.fntdata"/><Relationship Id="rId63" Type="http://schemas.openxmlformats.org/officeDocument/2006/relationships/font" Target="fonts/JetBrainsMonoLight-regular.fntdata"/><Relationship Id="rId22" Type="http://schemas.openxmlformats.org/officeDocument/2006/relationships/slide" Target="slides/slide16.xml"/><Relationship Id="rId66" Type="http://schemas.openxmlformats.org/officeDocument/2006/relationships/font" Target="fonts/JetBrainsMonoLight-boldItalic.fntdata"/><Relationship Id="rId21" Type="http://schemas.openxmlformats.org/officeDocument/2006/relationships/slide" Target="slides/slide15.xml"/><Relationship Id="rId65" Type="http://schemas.openxmlformats.org/officeDocument/2006/relationships/font" Target="fonts/JetBrainsMonoLight-italic.fntdata"/><Relationship Id="rId24" Type="http://schemas.openxmlformats.org/officeDocument/2006/relationships/slide" Target="slides/slide18.xml"/><Relationship Id="rId68" Type="http://schemas.openxmlformats.org/officeDocument/2006/relationships/font" Target="fonts/JetBrainsMono-bold.fntdata"/><Relationship Id="rId23" Type="http://schemas.openxmlformats.org/officeDocument/2006/relationships/slide" Target="slides/slide17.xml"/><Relationship Id="rId67" Type="http://schemas.openxmlformats.org/officeDocument/2006/relationships/font" Target="fonts/JetBrainsMono-regular.fntdata"/><Relationship Id="rId60" Type="http://schemas.openxmlformats.org/officeDocument/2006/relationships/font" Target="fonts/WixMadeforDisplaySemiBold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JetBrainsMono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WixMadeforDisplaySemiBold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8441bcd0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Всем привет, меня зовут Броиловский Антон и я расскажу вам про задачу детекции.</a:t>
            </a:r>
            <a:endParaRPr/>
          </a:p>
        </p:txBody>
      </p:sp>
      <p:sp>
        <p:nvSpPr>
          <p:cNvPr id="124" name="Google Shape;124;g338441bcd04_0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38441bcd04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Чтобы понять где конкретно расположены объекты, можем использовать семантическую сегментацию, которая разобъет все изображение на классы.</a:t>
            </a:r>
            <a:endParaRPr/>
          </a:p>
        </p:txBody>
      </p:sp>
      <p:sp>
        <p:nvSpPr>
          <p:cNvPr id="182" name="Google Shape;182;g338441bcd04_0_5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38441bcd04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Каждый пиксель выходного изображения будет иметь свой класс.</a:t>
            </a:r>
            <a:endParaRPr/>
          </a:p>
        </p:txBody>
      </p:sp>
      <p:sp>
        <p:nvSpPr>
          <p:cNvPr id="189" name="Google Shape;189;g338441bcd04_0_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8441bcd04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Но у неё есть недостаток. В чем?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Давайте попробуем взять другой пример, где объектов больше.</a:t>
            </a:r>
            <a:endParaRPr/>
          </a:p>
        </p:txBody>
      </p:sp>
      <p:sp>
        <p:nvSpPr>
          <p:cNvPr id="199" name="Google Shape;199;g338441bcd04_0_5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38441bcd04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Уже видите проблему?</a:t>
            </a:r>
            <a:endParaRPr/>
          </a:p>
        </p:txBody>
      </p:sp>
      <p:sp>
        <p:nvSpPr>
          <p:cNvPr id="209" name="Google Shape;209;g338441bcd04_0_5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8441bcd04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А так?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Сможете посчитать сколько собак на маске?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Поэтому в сложных случаях семантическая сегментация нам тоже не поможет определить где находится тот или иной объект.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38441bcd04_0_5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38441bcd04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Основная задача детекции как раз и заключается в обозначении какие объекты есть на изображении, но и позволяет определить где они находятся.</a:t>
            </a:r>
            <a:endParaRPr/>
          </a:p>
        </p:txBody>
      </p:sp>
      <p:sp>
        <p:nvSpPr>
          <p:cNvPr id="228" name="Google Shape;228;g338441bcd04_0_5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8441bcd04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Думаю вы могли видеть где-нибудь такую картинку. Прямоугольники называются bounding box, ббоксы, или просто боксы. Они показывают в каких границах </a:t>
            </a:r>
            <a:r>
              <a:rPr lang="en"/>
              <a:t>располагается</a:t>
            </a:r>
            <a:r>
              <a:rPr lang="en"/>
              <a:t> </a:t>
            </a:r>
            <a:r>
              <a:rPr lang="en"/>
              <a:t>объект</a:t>
            </a:r>
            <a:r>
              <a:rPr lang="en"/>
              <a:t>.</a:t>
            </a:r>
            <a:endParaRPr/>
          </a:p>
        </p:txBody>
      </p:sp>
      <p:sp>
        <p:nvSpPr>
          <p:cNvPr id="235" name="Google Shape;235;g338441bcd04_0_5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8441bcd04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Основная особенность моделей детекции. И главная проблема которую нужно решить: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На изображении может быть от 0 до “сколько угодно” объектов. Поэтому нужно разработать такую модель, которая будет способна предсказывать разное количество ббоксов!</a:t>
            </a:r>
            <a:endParaRPr/>
          </a:p>
        </p:txBody>
      </p:sp>
      <p:sp>
        <p:nvSpPr>
          <p:cNvPr id="242" name="Google Shape;242;g338441bcd04_0_5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8441bcd0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Но сначала о самих боксах.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Расскажи как принято выбирать начало координат для картинки во всех картиночных сетках</a:t>
            </a:r>
            <a:endParaRPr/>
          </a:p>
        </p:txBody>
      </p:sp>
      <p:sp>
        <p:nvSpPr>
          <p:cNvPr id="249" name="Google Shape;249;g338441bcd04_0_5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8441bcd04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Описать ббокс можно разными способами. Один из самых популярных - COCO формат. Когда ббокс описывается 4мя координатами.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Верхний левый угол + ширина и высота ббокса</a:t>
            </a:r>
            <a:endParaRPr/>
          </a:p>
        </p:txBody>
      </p:sp>
      <p:sp>
        <p:nvSpPr>
          <p:cNvPr id="256" name="Google Shape;256;g338441bcd04_0_6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38441bcd04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В течении этой и нескольких следующих лекций мы с вами подробно поговорим о: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Что такое задача детекции и чем одна кардинально отличается от остальных задач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Разберем основные термины, чтобы вы могли открыть любую статью про детектор и в общих чертах понять о чем идет речь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А также разберем всевозможные архитектуры, начиная от самых первых, заканчивая самыми современными детекторами. Сразу отмечу, что мы рассматриваем только сверточные детекторы. Трансформеры выходят за рамки нашей сегодняшней лекции.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9" name="Google Shape;129;g338441bcd04_0_40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8441bcd04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Верхний</a:t>
            </a:r>
            <a:r>
              <a:rPr lang="en"/>
              <a:t> левый и правый нижний</a:t>
            </a:r>
            <a:endParaRPr/>
          </a:p>
        </p:txBody>
      </p:sp>
      <p:sp>
        <p:nvSpPr>
          <p:cNvPr id="263" name="Google Shape;263;g338441bcd04_0_6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8441bcd04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Скажи многие современные детекторы используют именно этот формат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Координаты центра и размеры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38441bcd04_0_6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de9fe64b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33de9fe64b0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8441bcd04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Теперь поговорим про применение. Наверное самая расхайпленая область – автомобили. Содать self-driving машину, которая будет ездить сама по себе уже наша давняя мечта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Скажи что именно тут делается детекторами: находим всех участников движения и следим за ними.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Дорожные знаки, Случайные препятствия</a:t>
            </a:r>
            <a:endParaRPr/>
          </a:p>
        </p:txBody>
      </p:sp>
      <p:sp>
        <p:nvSpPr>
          <p:cNvPr id="283" name="Google Shape;283;g338441bcd04_0_6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38441bcd04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Но не только автомобили на дорогах можно автоматизировать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 сельском хояйстве тоже можно использовать такие системы.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Сельхоз техника, основанная на нейросетях. Детекторы тоже нужны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Поезда без водителей и тд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Везде детекторы помогают определить что происходит вокруг и тем самым система управления может принимать более правильные решения.</a:t>
            </a:r>
            <a:endParaRPr/>
          </a:p>
        </p:txBody>
      </p:sp>
      <p:sp>
        <p:nvSpPr>
          <p:cNvPr id="291" name="Google Shape;291;g338441bcd04_0_6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8441bcd04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Можем контролировать на рабочих на стройках, чтобы мнинимизировать количество несчастных случаев.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На картинке радиус опасности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38441bcd04_0_6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8441bcd04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Медицина. Локализируем самые подозрительные области, оставляя врачу только самое важное. Может решаться как детекцией, так и сегментацией. Не только детекция.</a:t>
            </a:r>
            <a:endParaRPr/>
          </a:p>
        </p:txBody>
      </p:sp>
      <p:sp>
        <p:nvSpPr>
          <p:cNvPr id="307" name="Google Shape;307;g338441bcd04_0_6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38441bcd0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 магазинах. Можно  делать систему автоматического пополнения продуктов по необходимости. Считаем сколько осталось и добавляем, если нужно.</a:t>
            </a:r>
            <a:endParaRPr/>
          </a:p>
        </p:txBody>
      </p:sp>
      <p:sp>
        <p:nvSpPr>
          <p:cNvPr id="314" name="Google Shape;314;g338441bcd04_0_6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de9fe64b0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Чучуть поговорим о том, как задача решалась до того как нейросети захватили всю область.</a:t>
            </a:r>
            <a:endParaRPr/>
          </a:p>
        </p:txBody>
      </p:sp>
      <p:sp>
        <p:nvSpPr>
          <p:cNvPr id="322" name="Google Shape;322;g33de9fe64b0_1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8441bcd04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Основных подходов было 3, остановимся немного на каждом</a:t>
            </a:r>
            <a:endParaRPr/>
          </a:p>
        </p:txBody>
      </p:sp>
      <p:sp>
        <p:nvSpPr>
          <p:cNvPr id="328" name="Google Shape;328;g338441bcd04_0_6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38441bcd04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Чтож, в рамках сегодняшней лекции мы с вами подробно поговорим о задаче детекции. Узнаем что это за зверь, какие особенности присущи именно этому детектору.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Применение,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Верхнеуровневый обзор существующих моделей,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Примеры датасетов из реальной жизни.</a:t>
            </a:r>
            <a:endParaRPr/>
          </a:p>
        </p:txBody>
      </p:sp>
      <p:sp>
        <p:nvSpPr>
          <p:cNvPr id="135" name="Google Shape;135;g338441bcd04_0_4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8441bcd04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Этот поход также применялся и для классификации.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Основная идея – анализируем градиенты изображения. Мы разбиваем изображения на небольшие регионы, считаем в них градиенты, строим гистограммы направлений градиента и на основе этих гистограм можем обучить SVM.</a:t>
            </a:r>
            <a:endParaRPr/>
          </a:p>
        </p:txBody>
      </p:sp>
      <p:sp>
        <p:nvSpPr>
          <p:cNvPr id="334" name="Google Shape;334;g338441bcd04_0_6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38441bcd04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Метод основан на поиске ключевых точек на изображении.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Ключевые точки – точки которые устойчивы к изменению масштаба, освещения и поворотам. Метод вычисляет дескрипторы на основе градиентов вокруг этих точек, а затем сравнивает их с эталонными образцами для выявления объекта.</a:t>
            </a:r>
            <a:endParaRPr/>
          </a:p>
        </p:txBody>
      </p:sp>
      <p:sp>
        <p:nvSpPr>
          <p:cNvPr id="342" name="Google Shape;342;g338441bcd04_0_6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8441bcd04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Метод использует набор простых признаков (Haar фильтры). Это черно белые прямоугольники на примере.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 Изображение проходит через несколько слоев классификаторов (которые используют эти хаар признаки), которые решают какие регионы на изображении нужны ,а какие нет. Используется в основном для детекции лиц.</a:t>
            </a:r>
            <a:endParaRPr/>
          </a:p>
        </p:txBody>
      </p:sp>
      <p:sp>
        <p:nvSpPr>
          <p:cNvPr id="349" name="Google Shape;349;g338441bcd04_0_6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de9fe64b0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Теперь поговорим о неросетевых подходах.</a:t>
            </a:r>
            <a:endParaRPr/>
          </a:p>
        </p:txBody>
      </p:sp>
      <p:sp>
        <p:nvSpPr>
          <p:cNvPr id="356" name="Google Shape;356;g33de9fe64b0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8441bcd04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Расскажи что появились первые походы в 2013 и очень активно развивались до 19-20. Потом на смену пришли трансформеры.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Назови</a:t>
            </a:r>
            <a:r>
              <a:rPr lang="en"/>
              <a:t> какие архитектуры мы разберем сегодня 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Прокомментируй разделение на многостадийные и одностадийные детекторы. Two-stage фактически не развиваются уже, поэтому у нас сейчас не будет такого разделения.</a:t>
            </a:r>
            <a:endParaRPr/>
          </a:p>
        </p:txBody>
      </p:sp>
      <p:sp>
        <p:nvSpPr>
          <p:cNvPr id="362" name="Google Shape;362;g338441bcd04_0_7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de9fe64b0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Теперь поговорим о неросетевых подходах.</a:t>
            </a:r>
            <a:endParaRPr/>
          </a:p>
        </p:txBody>
      </p:sp>
      <p:sp>
        <p:nvSpPr>
          <p:cNvPr id="368" name="Google Shape;368;g33de9fe64b0_1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38441bcd04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Датасеты можно разделить на 2 части.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Бенчмарки, которые вы можете увидеть практически в каждой статье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СОСО основной бенчмарк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VOC один из самых первых и старых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Год написан потому было много выпусков. Чем больше год, тем больше данных в датасете.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Open Images самый большой бенчмарк сейчас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Интересные датасеты для основных задач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KITTI - дорожные данные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WiderFace - распознавание лиц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ДОТА - спутниковые снимки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CrowdHuman</a:t>
            </a:r>
            <a:r>
              <a:rPr lang="en"/>
              <a:t>– кучи людей</a:t>
            </a:r>
            <a:endParaRPr/>
          </a:p>
        </p:txBody>
      </p:sp>
      <p:sp>
        <p:nvSpPr>
          <p:cNvPr id="374" name="Google Shape;374;g338441bcd04_0_7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38441bcd04_0_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Один из первых датаетоов. Сравнительно небольшой. Около 6 тысяч изображений в сумме и 19к объектов размечено.</a:t>
            </a:r>
            <a:endParaRPr/>
          </a:p>
        </p:txBody>
      </p:sp>
      <p:sp>
        <p:nvSpPr>
          <p:cNvPr id="381" name="Google Shape;381;g338441bcd04_0_7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8441bcd04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примеры</a:t>
            </a:r>
            <a:endParaRPr/>
          </a:p>
        </p:txBody>
      </p:sp>
      <p:sp>
        <p:nvSpPr>
          <p:cNvPr id="387" name="Google Shape;387;g338441bcd04_0_7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8441bcd04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Уже значительно больше данных. Больше 160к картинок и больше 2кк объектов. Уже внушительно!</a:t>
            </a:r>
            <a:endParaRPr/>
          </a:p>
        </p:txBody>
      </p:sp>
      <p:sp>
        <p:nvSpPr>
          <p:cNvPr id="394" name="Google Shape;394;g338441bcd04_0_7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3e9d520e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Начнем с небольшого повторения.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У нас есть картинка, тут изображена собака, держащая фризби в зубах.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Допустим у нас есть обученная классификационная модель,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Какое предсказание мы будем считать правильным?</a:t>
            </a:r>
            <a:endParaRPr/>
          </a:p>
        </p:txBody>
      </p:sp>
      <p:sp>
        <p:nvSpPr>
          <p:cNvPr id="141" name="Google Shape;141;g2e3e9d520e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38441bcd04_0_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338441bcd04_0_7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8441bcd0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Ещё больше данных!</a:t>
            </a:r>
            <a:endParaRPr/>
          </a:p>
        </p:txBody>
      </p:sp>
      <p:sp>
        <p:nvSpPr>
          <p:cNvPr id="407" name="Google Shape;407;g338441bcd04_0_7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8441bcd0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13" name="Google Shape;413;g338441bcd04_0_7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8441bcd04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Сравнимый с COCO по объемам датсет, но тут также есть доп метаданные, которые можно использовать</a:t>
            </a:r>
            <a:endParaRPr/>
          </a:p>
        </p:txBody>
      </p:sp>
      <p:sp>
        <p:nvSpPr>
          <p:cNvPr id="420" name="Google Shape;420;g338441bcd04_0_7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38441bcd04_0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26" name="Google Shape;426;g338441bcd04_0_7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38441bcd04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33" name="Google Shape;433;g338441bcd04_0_7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38441bcd04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39" name="Google Shape;439;g338441bcd04_0_7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38441bcd0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46" name="Google Shape;446;g338441bcd04_0_7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8441bcd04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52" name="Google Shape;452;g338441bcd04_0_7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38441bcd04_0_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59" name="Google Shape;459;g338441bcd04_0_7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8441bcd04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Начнем с небольшого повторения.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У нас есть картинка, тут изображена собака, держащая фризби в зубах.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Допустим у нас есть обученная классификационная модель,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Какое предсказание мы будем считать правильным?</a:t>
            </a:r>
            <a:endParaRPr/>
          </a:p>
        </p:txBody>
      </p:sp>
      <p:sp>
        <p:nvSpPr>
          <p:cNvPr id="147" name="Google Shape;147;g338441bcd04_0_4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38441bcd04_0_7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65" name="Google Shape;465;g338441bcd04_0_7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38441bcd04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72" name="Google Shape;472;g338441bcd04_0_7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de9fe64b0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Возможно стоит сделать это в виде таблицы</a:t>
            </a:r>
            <a:endParaRPr/>
          </a:p>
        </p:txBody>
      </p:sp>
      <p:sp>
        <p:nvSpPr>
          <p:cNvPr id="478" name="Google Shape;478;g33de9fe64b0_1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38441bcd0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338441bcd04_0_4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38441bcd04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Обычная классификационная модель не сможет тут помочь. Она выдаст один ответ – объект с самым большим классом</a:t>
            </a:r>
            <a:endParaRPr/>
          </a:p>
        </p:txBody>
      </p:sp>
      <p:sp>
        <p:nvSpPr>
          <p:cNvPr id="161" name="Google Shape;161;g338441bcd04_0_4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3de9fe64b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Если переформулировать задачу в multi-label классификацию, то мы сможем найти оба предмета</a:t>
            </a:r>
            <a:endParaRPr/>
          </a:p>
        </p:txBody>
      </p:sp>
      <p:sp>
        <p:nvSpPr>
          <p:cNvPr id="168" name="Google Shape;168;g33de9fe64b0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de9fe64b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Если переформулировать задачу в multi-label классификацию, то мы сможем найти оба предмета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Однако мы не сможем определить где конкретно они расположены.</a:t>
            </a:r>
            <a:endParaRPr/>
          </a:p>
        </p:txBody>
      </p:sp>
      <p:sp>
        <p:nvSpPr>
          <p:cNvPr id="175" name="Google Shape;175;g33de9fe64b0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1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1">
  <p:cSld name="Title Slide 0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@2x-100" id="57" name="Google Shape;5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81" y="0"/>
            <a:ext cx="914638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379" y="1662358"/>
            <a:ext cx="4051138" cy="1818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3353" y="1265901"/>
            <a:ext cx="3060800" cy="266647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2">
  <p:cSld name="Title Slide 0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25" y="0"/>
            <a:ext cx="91421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3124" y="1442689"/>
            <a:ext cx="3508025" cy="15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055287" y="330506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5"/>
          <p:cNvSpPr txBox="1"/>
          <p:nvPr>
            <p:ph idx="2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03">
  <p:cSld name="Title Slide 0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3976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165" y="1784275"/>
            <a:ext cx="3508025" cy="157495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6"/>
          <p:cNvSpPr txBox="1"/>
          <p:nvPr>
            <p:ph idx="1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2">
  <p:cSld name="Subtitle 02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@2x-100" id="71" name="Google Shape;7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732825" y="3291434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7"/>
          <p:cNvSpPr txBox="1"/>
          <p:nvPr>
            <p:ph idx="2" type="body"/>
          </p:nvPr>
        </p:nvSpPr>
        <p:spPr>
          <a:xfrm>
            <a:off x="791867" y="1353379"/>
            <a:ext cx="40317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4">
  <p:cSld name="Content 04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4@2x-100"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8"/>
          <p:cNvSpPr txBox="1"/>
          <p:nvPr>
            <p:ph idx="1" type="subTitle"/>
          </p:nvPr>
        </p:nvSpPr>
        <p:spPr>
          <a:xfrm>
            <a:off x="3830279" y="288268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3830279" y="1315922"/>
            <a:ext cx="5571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3" type="body"/>
          </p:nvPr>
        </p:nvSpPr>
        <p:spPr>
          <a:xfrm>
            <a:off x="497981" y="1020803"/>
            <a:ext cx="2613300" cy="22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Char char="•"/>
              <a:defRPr sz="1500">
                <a:solidFill>
                  <a:srgbClr val="EDECED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400"/>
              <a:buChar char="•"/>
              <a:defRPr sz="1400">
                <a:solidFill>
                  <a:srgbClr val="EDECED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200"/>
              <a:buChar char="•"/>
              <a:defRPr sz="1200">
                <a:solidFill>
                  <a:srgbClr val="EDECED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1100"/>
              <a:buChar char="•"/>
              <a:defRPr sz="1100">
                <a:solidFill>
                  <a:srgbClr val="EDECED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EDECED"/>
              </a:buClr>
              <a:buSzPts val="900"/>
              <a:buChar char="•"/>
              <a:defRPr sz="900">
                <a:solidFill>
                  <a:srgbClr val="EDECED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4" type="body"/>
          </p:nvPr>
        </p:nvSpPr>
        <p:spPr>
          <a:xfrm>
            <a:off x="497981" y="3548399"/>
            <a:ext cx="2700000" cy="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800"/>
              <a:buNone/>
              <a:defRPr b="1" sz="18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5" type="body"/>
          </p:nvPr>
        </p:nvSpPr>
        <p:spPr>
          <a:xfrm>
            <a:off x="497981" y="4237640"/>
            <a:ext cx="2700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100"/>
              <a:buNone/>
              <a:defRPr sz="1100">
                <a:solidFill>
                  <a:srgbClr val="EDECED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6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1">
  <p:cSld name="Content 0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5@2x-100" id="86" name="Google Shape;86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9"/>
          <p:cNvSpPr txBox="1"/>
          <p:nvPr>
            <p:ph idx="1" type="subTitle"/>
          </p:nvPr>
        </p:nvSpPr>
        <p:spPr>
          <a:xfrm>
            <a:off x="4287194" y="4426895"/>
            <a:ext cx="2930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0" name="Google Shape;90;p19"/>
          <p:cNvSpPr txBox="1"/>
          <p:nvPr>
            <p:ph idx="2" type="body"/>
          </p:nvPr>
        </p:nvSpPr>
        <p:spPr>
          <a:xfrm>
            <a:off x="4281684" y="1303741"/>
            <a:ext cx="45813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3" type="body"/>
          </p:nvPr>
        </p:nvSpPr>
        <p:spPr>
          <a:xfrm>
            <a:off x="469900" y="1303741"/>
            <a:ext cx="3704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4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2">
  <p:cSld name="Content 02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5@2x-100" id="94" name="Google Shape;9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0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>
            <p:ph idx="1" type="subTitle"/>
          </p:nvPr>
        </p:nvSpPr>
        <p:spPr>
          <a:xfrm>
            <a:off x="475409" y="4426895"/>
            <a:ext cx="29307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8" name="Google Shape;98;p20"/>
          <p:cNvSpPr txBox="1"/>
          <p:nvPr>
            <p:ph idx="2" type="body"/>
          </p:nvPr>
        </p:nvSpPr>
        <p:spPr>
          <a:xfrm>
            <a:off x="469899" y="1303741"/>
            <a:ext cx="45813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3" type="body"/>
          </p:nvPr>
        </p:nvSpPr>
        <p:spPr>
          <a:xfrm>
            <a:off x="5158647" y="1303741"/>
            <a:ext cx="3704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20"/>
          <p:cNvSpPr txBox="1"/>
          <p:nvPr>
            <p:ph idx="4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03">
  <p:cSld name="Content 0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6@2x-100" id="102" name="Google Shape;102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05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49861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1"/>
          <p:cNvSpPr txBox="1"/>
          <p:nvPr>
            <p:ph type="title"/>
          </p:nvPr>
        </p:nvSpPr>
        <p:spPr>
          <a:xfrm>
            <a:off x="469899" y="195269"/>
            <a:ext cx="76980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  <a:defRPr b="1">
                <a:solidFill>
                  <a:srgbClr val="0A051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4703234" y="1303741"/>
            <a:ext cx="4102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2" type="body"/>
          </p:nvPr>
        </p:nvSpPr>
        <p:spPr>
          <a:xfrm>
            <a:off x="378515" y="1303741"/>
            <a:ext cx="41022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Char char="•"/>
              <a:defRPr sz="1500">
                <a:solidFill>
                  <a:srgbClr val="0A0519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400"/>
              <a:buChar char="•"/>
              <a:defRPr sz="1400">
                <a:solidFill>
                  <a:srgbClr val="0A0519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200"/>
              <a:buChar char="•"/>
              <a:defRPr sz="1200">
                <a:solidFill>
                  <a:srgbClr val="0A0519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1100"/>
              <a:buChar char="•"/>
              <a:defRPr sz="1100">
                <a:solidFill>
                  <a:srgbClr val="0A0519"/>
                </a:solidFill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A0519"/>
              </a:buClr>
              <a:buSzPts val="900"/>
              <a:buChar char="•"/>
              <a:defRPr sz="900">
                <a:solidFill>
                  <a:srgbClr val="0A0519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3" type="body"/>
          </p:nvPr>
        </p:nvSpPr>
        <p:spPr>
          <a:xfrm>
            <a:off x="4703234" y="4541194"/>
            <a:ext cx="3239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4" type="body"/>
          </p:nvPr>
        </p:nvSpPr>
        <p:spPr>
          <a:xfrm>
            <a:off x="378515" y="4541194"/>
            <a:ext cx="32394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100"/>
              <a:buNone/>
              <a:defRPr sz="1100">
                <a:solidFill>
                  <a:srgbClr val="0A0519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5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A0519"/>
              </a:buClr>
              <a:buSzPts val="1500"/>
              <a:buNone/>
              <a:defRPr sz="1500">
                <a:solidFill>
                  <a:srgbClr val="0A0519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1">
  <p:cSld name="Subtitle 0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 copy 2@2x-100" id="111" name="Google Shape;111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2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964453" y="2909930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id="113" name="Google Shape;11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964453" y="1370422"/>
            <a:ext cx="65340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03">
  <p:cSld name="Subtitle 03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rtboard 1@2x-100" id="117" name="Google Shape;117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286" y="0"/>
            <a:ext cx="913971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043" y="151890"/>
            <a:ext cx="1012954" cy="3885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769159" y="4027657"/>
            <a:ext cx="3880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400"/>
              <a:buNone/>
              <a:defRPr sz="1400">
                <a:solidFill>
                  <a:srgbClr val="EDECED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20" name="Google Shape;120;p23"/>
          <p:cNvSpPr txBox="1"/>
          <p:nvPr>
            <p:ph idx="2" type="body"/>
          </p:nvPr>
        </p:nvSpPr>
        <p:spPr>
          <a:xfrm>
            <a:off x="769159" y="1647467"/>
            <a:ext cx="4567200" cy="20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  <a:defRPr b="1" sz="4100">
                <a:solidFill>
                  <a:srgbClr val="EDECED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3" type="body"/>
          </p:nvPr>
        </p:nvSpPr>
        <p:spPr>
          <a:xfrm>
            <a:off x="7979806" y="4672904"/>
            <a:ext cx="970800" cy="2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EDECED"/>
              </a:buClr>
              <a:buSzPts val="1500"/>
              <a:buNone/>
              <a:defRPr sz="1500">
                <a:solidFill>
                  <a:srgbClr val="EDECED"/>
                </a:solidFill>
                <a:latin typeface="Wix Madefor Display SemiBold"/>
                <a:ea typeface="Wix Madefor Display SemiBold"/>
                <a:cs typeface="Wix Madefor Display SemiBold"/>
                <a:sym typeface="Wix Madefor Display SemiBold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Wix Madefor Display"/>
              <a:buNone/>
              <a:defRPr b="0" i="0" sz="3300" u="none" cap="none" strike="noStrike">
                <a:solidFill>
                  <a:schemeClr val="lt1"/>
                </a:solidFill>
                <a:latin typeface="Wix Madefor Display"/>
                <a:ea typeface="Wix Madefor Display"/>
                <a:cs typeface="Wix Madefor Display"/>
                <a:sym typeface="Wix Madefor Displ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JetBrains Mono"/>
                <a:ea typeface="JetBrains Mono"/>
                <a:cs typeface="JetBrains Mono"/>
                <a:sym typeface="JetBrains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hyperlink" Target="https://www.researchgate.net/publication/358106838_Perception_and_Planning_in_Autonomous_Car" TargetMode="External"/><Relationship Id="rId5" Type="http://schemas.openxmlformats.org/officeDocument/2006/relationships/hyperlink" Target="https://www.researchgate.net/publication/358106838_Perception_and_Planning_in_Autonomous_Ca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hyperlink" Target="https://www.researchgate.net/figure/Examples-of-identified-danger-zones-and-different-safety-statuses-of-workers-The-accuracy_fig1_334128626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hyperlink" Target="https://www.labelvisor.com/enhancing-retail-analytics-with-yolov8-object-detection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hyperlink" Target="https://learnopencv.com/histogram-of-oriented-gradients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546550" y="3843925"/>
            <a:ext cx="45819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 sz="2600"/>
              <a:t>Задача детекции.</a:t>
            </a:r>
            <a:endParaRPr sz="26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 sz="2600"/>
              <a:t> Введение.</a:t>
            </a:r>
            <a:endParaRPr sz="2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52425" y="146450"/>
            <a:ext cx="628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ct val="100000"/>
              <a:buFont typeface="Wix Madefor Display"/>
              <a:buNone/>
            </a:pPr>
            <a:r>
              <a:rPr lang="en"/>
              <a:t>Recap. Семантическая сегментация.</a:t>
            </a:r>
            <a:endParaRPr/>
          </a:p>
        </p:txBody>
      </p:sp>
      <p:sp>
        <p:nvSpPr>
          <p:cNvPr id="185" name="Google Shape;185;p33"/>
          <p:cNvSpPr txBox="1"/>
          <p:nvPr>
            <p:ph idx="3" type="body"/>
          </p:nvPr>
        </p:nvSpPr>
        <p:spPr>
          <a:xfrm>
            <a:off x="4521550" y="2073200"/>
            <a:ext cx="3751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Семантическая сегментация позволяет определить все объекты на картинке.</a:t>
            </a:r>
            <a:endParaRPr/>
          </a:p>
        </p:txBody>
      </p:sp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5" y="1208600"/>
            <a:ext cx="3246413" cy="30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352425" y="146450"/>
            <a:ext cx="628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ct val="100000"/>
              <a:buFont typeface="Wix Madefor Display"/>
              <a:buNone/>
            </a:pPr>
            <a:r>
              <a:rPr lang="en"/>
              <a:t>Recap. Семантическая сегментация.</a:t>
            </a:r>
            <a:endParaRPr/>
          </a:p>
        </p:txBody>
      </p:sp>
      <p:sp>
        <p:nvSpPr>
          <p:cNvPr id="192" name="Google Shape;192;p34"/>
          <p:cNvSpPr txBox="1"/>
          <p:nvPr>
            <p:ph idx="3" type="body"/>
          </p:nvPr>
        </p:nvSpPr>
        <p:spPr>
          <a:xfrm>
            <a:off x="4521550" y="2073200"/>
            <a:ext cx="37515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Семантическая сегментация позволяет определить все объекты на картинке.</a:t>
            </a:r>
            <a:endParaRPr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5" y="1208600"/>
            <a:ext cx="3246413" cy="30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 txBox="1"/>
          <p:nvPr/>
        </p:nvSpPr>
        <p:spPr>
          <a:xfrm>
            <a:off x="1188975" y="2103225"/>
            <a:ext cx="78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Собака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2372700" y="2690000"/>
            <a:ext cx="78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Фризби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" name="Google Shape;196;p34"/>
          <p:cNvSpPr txBox="1"/>
          <p:nvPr/>
        </p:nvSpPr>
        <p:spPr>
          <a:xfrm>
            <a:off x="869725" y="3505850"/>
            <a:ext cx="121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Задний фон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52425" y="146450"/>
            <a:ext cx="628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ct val="100000"/>
              <a:buFont typeface="Wix Madefor Display"/>
              <a:buNone/>
            </a:pPr>
            <a:r>
              <a:rPr lang="en"/>
              <a:t>Recap. Семантическая сегментация.</a:t>
            </a:r>
            <a:endParaRPr/>
          </a:p>
        </p:txBody>
      </p:sp>
      <p:sp>
        <p:nvSpPr>
          <p:cNvPr id="202" name="Google Shape;202;p35"/>
          <p:cNvSpPr txBox="1"/>
          <p:nvPr>
            <p:ph idx="3" type="body"/>
          </p:nvPr>
        </p:nvSpPr>
        <p:spPr>
          <a:xfrm>
            <a:off x="4521550" y="2073200"/>
            <a:ext cx="3751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Семантическая сегментация позволяет определить все объекты на картинке.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 у неё есть один недостаток.</a:t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5" y="1208600"/>
            <a:ext cx="3246413" cy="30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5"/>
          <p:cNvSpPr txBox="1"/>
          <p:nvPr/>
        </p:nvSpPr>
        <p:spPr>
          <a:xfrm>
            <a:off x="1188975" y="2103225"/>
            <a:ext cx="78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Собака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5" name="Google Shape;205;p35"/>
          <p:cNvSpPr txBox="1"/>
          <p:nvPr/>
        </p:nvSpPr>
        <p:spPr>
          <a:xfrm>
            <a:off x="2372700" y="2690000"/>
            <a:ext cx="78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Фризби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6" name="Google Shape;206;p35"/>
          <p:cNvSpPr txBox="1"/>
          <p:nvPr/>
        </p:nvSpPr>
        <p:spPr>
          <a:xfrm>
            <a:off x="869725" y="3505850"/>
            <a:ext cx="121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Задний фон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 txBox="1"/>
          <p:nvPr>
            <p:ph type="title"/>
          </p:nvPr>
        </p:nvSpPr>
        <p:spPr>
          <a:xfrm>
            <a:off x="352425" y="146450"/>
            <a:ext cx="628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ct val="100000"/>
              <a:buFont typeface="Wix Madefor Display"/>
              <a:buNone/>
            </a:pPr>
            <a:r>
              <a:rPr lang="en"/>
              <a:t>Recap. Семантическая сегментация.</a:t>
            </a:r>
            <a:endParaRPr/>
          </a:p>
        </p:txBody>
      </p:sp>
      <p:sp>
        <p:nvSpPr>
          <p:cNvPr id="212" name="Google Shape;212;p36"/>
          <p:cNvSpPr txBox="1"/>
          <p:nvPr>
            <p:ph idx="3" type="body"/>
          </p:nvPr>
        </p:nvSpPr>
        <p:spPr>
          <a:xfrm>
            <a:off x="4521550" y="2073200"/>
            <a:ext cx="3751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Возьмем картинку посложнее.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будет выглядеть маска семантической сегментации?</a:t>
            </a:r>
            <a:endParaRPr/>
          </a:p>
        </p:txBody>
      </p:sp>
      <p:pic>
        <p:nvPicPr>
          <p:cNvPr id="213" name="Google Shape;21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535000"/>
            <a:ext cx="3800374" cy="252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52425" y="146450"/>
            <a:ext cx="628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ct val="100000"/>
              <a:buFont typeface="Wix Madefor Display"/>
              <a:buNone/>
            </a:pPr>
            <a:r>
              <a:rPr lang="en"/>
              <a:t>Recap. Семантическая сегментация.</a:t>
            </a:r>
            <a:endParaRPr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0" y="1535000"/>
            <a:ext cx="3800374" cy="252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6400" y="1535000"/>
            <a:ext cx="3803954" cy="25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/>
        </p:nvSpPr>
        <p:spPr>
          <a:xfrm>
            <a:off x="6374925" y="2318138"/>
            <a:ext cx="78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Собака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2" name="Google Shape;222;p37"/>
          <p:cNvSpPr txBox="1"/>
          <p:nvPr/>
        </p:nvSpPr>
        <p:spPr>
          <a:xfrm>
            <a:off x="7674650" y="1754563"/>
            <a:ext cx="786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Собака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3" name="Google Shape;223;p37"/>
          <p:cNvSpPr txBox="1"/>
          <p:nvPr/>
        </p:nvSpPr>
        <p:spPr>
          <a:xfrm>
            <a:off x="6300450" y="1589513"/>
            <a:ext cx="96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Человек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Google Shape;224;p37"/>
          <p:cNvSpPr txBox="1"/>
          <p:nvPr/>
        </p:nvSpPr>
        <p:spPr>
          <a:xfrm>
            <a:off x="5383400" y="3549988"/>
            <a:ext cx="1212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omic Sans MS"/>
                <a:ea typeface="Comic Sans MS"/>
                <a:cs typeface="Comic Sans MS"/>
                <a:sym typeface="Comic Sans MS"/>
              </a:rPr>
              <a:t>Задний фон</a:t>
            </a:r>
            <a:endParaRPr sz="1300">
              <a:solidFill>
                <a:schemeClr val="dk2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5" name="Google Shape;225;p37"/>
          <p:cNvSpPr txBox="1"/>
          <p:nvPr/>
        </p:nvSpPr>
        <p:spPr>
          <a:xfrm>
            <a:off x="448150" y="4205150"/>
            <a:ext cx="767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А что если нам нужно узнать с</a:t>
            </a:r>
            <a:r>
              <a:rPr lang="en" sz="15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колько собак на картинке?</a:t>
            </a:r>
            <a:endParaRPr sz="15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8"/>
          <p:cNvSpPr txBox="1"/>
          <p:nvPr>
            <p:ph type="title"/>
          </p:nvPr>
        </p:nvSpPr>
        <p:spPr>
          <a:xfrm>
            <a:off x="352425" y="146450"/>
            <a:ext cx="628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Задача детекции</a:t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1536192"/>
            <a:ext cx="3803904" cy="252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>
            <p:ph idx="3" type="body"/>
          </p:nvPr>
        </p:nvSpPr>
        <p:spPr>
          <a:xfrm>
            <a:off x="4521550" y="2073200"/>
            <a:ext cx="3751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Детекция позволяет определить не только класс объекта, но и узнать где он находится на изображении.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9"/>
          <p:cNvSpPr txBox="1"/>
          <p:nvPr>
            <p:ph type="title"/>
          </p:nvPr>
        </p:nvSpPr>
        <p:spPr>
          <a:xfrm>
            <a:off x="352425" y="146450"/>
            <a:ext cx="628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Задача детекции</a:t>
            </a:r>
            <a:endParaRPr/>
          </a:p>
        </p:txBody>
      </p:sp>
      <p:sp>
        <p:nvSpPr>
          <p:cNvPr id="238" name="Google Shape;238;p39"/>
          <p:cNvSpPr txBox="1"/>
          <p:nvPr>
            <p:ph idx="3" type="body"/>
          </p:nvPr>
        </p:nvSpPr>
        <p:spPr>
          <a:xfrm>
            <a:off x="4521550" y="2073200"/>
            <a:ext cx="37515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Детекция позволяет определить не только класс объекта, но и узнать где он находится на изображении.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Рамка, вокруг объекта называется bounding box (bbox).</a:t>
            </a:r>
            <a:endParaRPr/>
          </a:p>
        </p:txBody>
      </p:sp>
      <p:pic>
        <p:nvPicPr>
          <p:cNvPr id="239" name="Google Shape;23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1536192"/>
            <a:ext cx="3803905" cy="2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type="title"/>
          </p:nvPr>
        </p:nvSpPr>
        <p:spPr>
          <a:xfrm>
            <a:off x="352425" y="146450"/>
            <a:ext cx="628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Задача детекции</a:t>
            </a:r>
            <a:endParaRPr/>
          </a:p>
        </p:txBody>
      </p:sp>
      <p:sp>
        <p:nvSpPr>
          <p:cNvPr id="245" name="Google Shape;245;p40"/>
          <p:cNvSpPr txBox="1"/>
          <p:nvPr>
            <p:ph idx="3" type="body"/>
          </p:nvPr>
        </p:nvSpPr>
        <p:spPr>
          <a:xfrm>
            <a:off x="4491950" y="1536200"/>
            <a:ext cx="39687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отличии от других задач,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детекции выход всегда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разный: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 картинке может быть сразу несколько объектов, а может не быть ни одного.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Один из главных вопросов в задаче детекции: Как учесть разное количество ббоксов при построении модели?</a:t>
            </a:r>
            <a:endParaRPr/>
          </a:p>
        </p:txBody>
      </p:sp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56" y="1536192"/>
            <a:ext cx="3803905" cy="253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52425" y="146450"/>
            <a:ext cx="62817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Bounding Boxes. Описание.</a:t>
            </a:r>
            <a:endParaRPr/>
          </a:p>
        </p:txBody>
      </p:sp>
      <p:sp>
        <p:nvSpPr>
          <p:cNvPr id="252" name="Google Shape;252;p41"/>
          <p:cNvSpPr txBox="1"/>
          <p:nvPr>
            <p:ph idx="3" type="body"/>
          </p:nvPr>
        </p:nvSpPr>
        <p:spPr>
          <a:xfrm>
            <a:off x="4916425" y="2118675"/>
            <a:ext cx="39687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 начало координат принято выбирать верхний левый угол.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Исключение - matplotlib, там используется нижний левый угол.</a:t>
            </a:r>
            <a:endParaRPr/>
          </a:p>
        </p:txBody>
      </p:sp>
      <p:pic>
        <p:nvPicPr>
          <p:cNvPr id="253" name="Google Shape;25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92250"/>
            <a:ext cx="4916425" cy="358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2"/>
          <p:cNvSpPr txBox="1"/>
          <p:nvPr>
            <p:ph idx="3" type="body"/>
          </p:nvPr>
        </p:nvSpPr>
        <p:spPr>
          <a:xfrm>
            <a:off x="5400175" y="2494600"/>
            <a:ext cx="34851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COCO формате, bounding box описывается как: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Bbox = [Xmin, Ymin, W, H]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Bboxes. COCO format.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0" name="Google Shape;2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07156" cy="3456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Общий план лекций</a:t>
            </a:r>
            <a:endParaRPr/>
          </a:p>
        </p:txBody>
      </p:sp>
      <p:sp>
        <p:nvSpPr>
          <p:cNvPr id="132" name="Google Shape;132;p25"/>
          <p:cNvSpPr txBox="1"/>
          <p:nvPr>
            <p:ph idx="3" type="body"/>
          </p:nvPr>
        </p:nvSpPr>
        <p:spPr>
          <a:xfrm>
            <a:off x="352425" y="977800"/>
            <a:ext cx="7910700" cy="29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JetBrains Mono"/>
              <a:buAutoNum type="arabicPeriod"/>
            </a:pPr>
            <a:r>
              <a:rPr lang="en"/>
              <a:t>Введение в задачу детекции: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Постановка задачи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Применение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Детекторы до нейросетей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Общий обзор нейросетевых детекторов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Популярные датасеты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Базовое устройство детекторов и теоретический минимум: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Как выглядит общая структура детектора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Как детектор делает предсказания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Метрики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Как обучается детектор</a:t>
            </a:r>
            <a:endParaRPr/>
          </a:p>
          <a:p>
            <a:pPr indent="-31750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Аугментации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Обзор самых популярных архитектур начиная от R-CNN до YOLOv12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3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Bboxes. </a:t>
            </a:r>
            <a:r>
              <a:rPr lang="en">
                <a:solidFill>
                  <a:schemeClr val="dk1"/>
                </a:solidFill>
              </a:rPr>
              <a:t>Pascal VOC format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6" name="Google Shape;26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10912" cy="34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3"/>
          <p:cNvSpPr txBox="1"/>
          <p:nvPr>
            <p:ph idx="3" type="body"/>
          </p:nvPr>
        </p:nvSpPr>
        <p:spPr>
          <a:xfrm>
            <a:off x="5400175" y="2494600"/>
            <a:ext cx="3743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VOC формате, bounding box описывается как: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Bbox = [Xmin, Ymin, Xmax, Ymax]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Bboxes. </a:t>
            </a:r>
            <a:r>
              <a:rPr lang="en">
                <a:solidFill>
                  <a:schemeClr val="dk1"/>
                </a:solidFill>
              </a:rPr>
              <a:t>YOLO</a:t>
            </a:r>
            <a:r>
              <a:rPr lang="en">
                <a:solidFill>
                  <a:schemeClr val="dk1"/>
                </a:solidFill>
              </a:rPr>
              <a:t> format.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3" name="Google Shape;273;p44"/>
          <p:cNvSpPr txBox="1"/>
          <p:nvPr>
            <p:ph idx="3" type="body"/>
          </p:nvPr>
        </p:nvSpPr>
        <p:spPr>
          <a:xfrm>
            <a:off x="5400175" y="2494600"/>
            <a:ext cx="37437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 YOLO формате, bounding box описывается как: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Bbox = [Xmid, Ymid, W, H]</a:t>
            </a:r>
            <a:endParaRPr/>
          </a:p>
        </p:txBody>
      </p:sp>
      <p:pic>
        <p:nvPicPr>
          <p:cNvPr id="274" name="Google Shape;2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5010912" cy="34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5"/>
          <p:cNvSpPr txBox="1"/>
          <p:nvPr>
            <p:ph idx="2" type="body"/>
          </p:nvPr>
        </p:nvSpPr>
        <p:spPr>
          <a:xfrm>
            <a:off x="600225" y="1362825"/>
            <a:ext cx="44250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Применение детекторов в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жизни</a:t>
            </a:r>
            <a:endParaRPr/>
          </a:p>
        </p:txBody>
      </p:sp>
      <p:sp>
        <p:nvSpPr>
          <p:cNvPr id="280" name="Google Shape;280;p45"/>
          <p:cNvSpPr txBox="1"/>
          <p:nvPr>
            <p:ph idx="3" type="body"/>
          </p:nvPr>
        </p:nvSpPr>
        <p:spPr>
          <a:xfrm>
            <a:off x="5984854" y="3504678"/>
            <a:ext cx="728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Применение. Self-driving cars.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675" y="1344975"/>
            <a:ext cx="4572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6"/>
          <p:cNvSpPr txBox="1"/>
          <p:nvPr/>
        </p:nvSpPr>
        <p:spPr>
          <a:xfrm>
            <a:off x="4345675" y="4000500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Source:</a:t>
            </a:r>
            <a:r>
              <a:rPr lang="en" sz="600" u="sng">
                <a:solidFill>
                  <a:schemeClr val="hlink"/>
                </a:solidFill>
                <a:latin typeface="JetBrains Mono Light"/>
                <a:ea typeface="JetBrains Mono Light"/>
                <a:cs typeface="JetBrains Mono Light"/>
                <a:sym typeface="JetBrains Mono Light"/>
                <a:hlinkClick r:id="rId4"/>
              </a:rPr>
              <a:t>https://www.researchgate.net/publication/358106838_Perception_and_Planning_in_Autonomous_Ca</a:t>
            </a:r>
            <a:r>
              <a:rPr lang="en" sz="600" u="sng">
                <a:solidFill>
                  <a:schemeClr val="hlink"/>
                </a:solidFill>
                <a:latin typeface="JetBrains Mono Light"/>
                <a:ea typeface="JetBrains Mono Light"/>
                <a:cs typeface="JetBrains Mono Light"/>
                <a:sym typeface="JetBrains Mono Light"/>
                <a:hlinkClick r:id="rId5"/>
              </a:rPr>
              <a:t>r</a:t>
            </a:r>
            <a:r>
              <a:rPr lang="en" sz="600">
                <a:solidFill>
                  <a:schemeClr val="dk2"/>
                </a:solidFill>
                <a:latin typeface="JetBrains Mono Light"/>
                <a:ea typeface="JetBrains Mono Light"/>
                <a:cs typeface="JetBrains Mono Light"/>
                <a:sym typeface="JetBrains Mono Light"/>
              </a:rPr>
              <a:t> </a:t>
            </a:r>
            <a:endParaRPr sz="600">
              <a:solidFill>
                <a:schemeClr val="dk2"/>
              </a:solidFill>
              <a:latin typeface="JetBrains Mono Light"/>
              <a:ea typeface="JetBrains Mono Light"/>
              <a:cs typeface="JetBrains Mono Light"/>
              <a:sym typeface="JetBrains Mono Light"/>
            </a:endParaRPr>
          </a:p>
        </p:txBody>
      </p:sp>
      <p:sp>
        <p:nvSpPr>
          <p:cNvPr id="288" name="Google Shape;288;p46"/>
          <p:cNvSpPr txBox="1"/>
          <p:nvPr>
            <p:ph idx="3" type="body"/>
          </p:nvPr>
        </p:nvSpPr>
        <p:spPr>
          <a:xfrm>
            <a:off x="352425" y="1344975"/>
            <a:ext cx="37437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Одна из самых популярных областей для применения детекторов: автономный транспорт.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Тут необходимо распознавать все вокруг: машины, знаки, людей и тд.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7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Применение.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Self-driving not only cars.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47"/>
          <p:cNvSpPr txBox="1"/>
          <p:nvPr>
            <p:ph idx="3" type="body"/>
          </p:nvPr>
        </p:nvSpPr>
        <p:spPr>
          <a:xfrm>
            <a:off x="352425" y="1344975"/>
            <a:ext cx="37437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 этом автономный транспорт не ограничивается автомобилями.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Driverless tractors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Driverless trains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Driverless drones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И тд</a:t>
            </a:r>
            <a:endParaRPr/>
          </a:p>
        </p:txBody>
      </p:sp>
      <p:pic>
        <p:nvPicPr>
          <p:cNvPr id="295" name="Google Shape;2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1170125"/>
            <a:ext cx="4572001" cy="304279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7"/>
          <p:cNvSpPr txBox="1"/>
          <p:nvPr/>
        </p:nvSpPr>
        <p:spPr>
          <a:xfrm>
            <a:off x="5710350" y="4256700"/>
            <a:ext cx="239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 CNH Industrial/Case IH</a:t>
            </a:r>
            <a:endParaRPr sz="8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8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Применение.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Контроль безопастности.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02" name="Google Shape;3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399" y="1130712"/>
            <a:ext cx="2836725" cy="29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48"/>
          <p:cNvSpPr txBox="1"/>
          <p:nvPr/>
        </p:nvSpPr>
        <p:spPr>
          <a:xfrm>
            <a:off x="659850" y="4197075"/>
            <a:ext cx="34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</a:t>
            </a:r>
            <a:r>
              <a:rPr lang="en" sz="8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4"/>
              </a:rPr>
              <a:t>https://www.researchgate.net/figure/Examples-of-identified-danger-zones-and-different-safety-statuses-of-workers-The-accuracy_fig1_334128626</a:t>
            </a:r>
            <a:r>
              <a:rPr lang="en" sz="8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8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  <p:sp>
        <p:nvSpPr>
          <p:cNvPr id="304" name="Google Shape;304;p48"/>
          <p:cNvSpPr txBox="1"/>
          <p:nvPr>
            <p:ph idx="3" type="body"/>
          </p:nvPr>
        </p:nvSpPr>
        <p:spPr>
          <a:xfrm>
            <a:off x="4381700" y="1844400"/>
            <a:ext cx="37437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Можно автоматически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проверять технику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безопасности на производстве: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Внешний вид рабочего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Контроль безопасных зон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И тд.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Применение. Медицина.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0" name="Google Shape;310;p49"/>
          <p:cNvSpPr txBox="1"/>
          <p:nvPr>
            <p:ph idx="3" type="body"/>
          </p:nvPr>
        </p:nvSpPr>
        <p:spPr>
          <a:xfrm>
            <a:off x="4677850" y="1844400"/>
            <a:ext cx="37437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Системы-помощники могут анализировать снимки и отправлять врачу на анализ все подозрительные участки.</a:t>
            </a:r>
            <a:endParaRPr/>
          </a:p>
        </p:txBody>
      </p:sp>
      <p:pic>
        <p:nvPicPr>
          <p:cNvPr id="311" name="Google Shape;31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53200"/>
            <a:ext cx="4218599" cy="273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0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Применение. Ретейл.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p50"/>
          <p:cNvSpPr txBox="1"/>
          <p:nvPr>
            <p:ph idx="3" type="body"/>
          </p:nvPr>
        </p:nvSpPr>
        <p:spPr>
          <a:xfrm>
            <a:off x="5005275" y="1613550"/>
            <a:ext cx="33570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Области применения: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Автоматический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поиск вещей по фото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Контроль качества товара на полках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Контроль количества товара на полках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050" y="1253125"/>
            <a:ext cx="4653774" cy="2617748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0"/>
          <p:cNvSpPr txBox="1"/>
          <p:nvPr/>
        </p:nvSpPr>
        <p:spPr>
          <a:xfrm>
            <a:off x="1090938" y="38848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</a:t>
            </a: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4"/>
              </a:rPr>
              <a:t>https://www.labelvisor.com/enhancing-retail-analytics-with-yolov8-object-detection/</a:t>
            </a:r>
            <a:r>
              <a:rPr lang="en" sz="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1"/>
          <p:cNvSpPr txBox="1"/>
          <p:nvPr>
            <p:ph idx="2" type="body"/>
          </p:nvPr>
        </p:nvSpPr>
        <p:spPr>
          <a:xfrm>
            <a:off x="600225" y="1362825"/>
            <a:ext cx="44250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Традиционные детекторы</a:t>
            </a:r>
            <a:endParaRPr/>
          </a:p>
        </p:txBody>
      </p:sp>
      <p:sp>
        <p:nvSpPr>
          <p:cNvPr id="325" name="Google Shape;325;p51"/>
          <p:cNvSpPr txBox="1"/>
          <p:nvPr>
            <p:ph idx="3" type="body"/>
          </p:nvPr>
        </p:nvSpPr>
        <p:spPr>
          <a:xfrm>
            <a:off x="5984854" y="3504678"/>
            <a:ext cx="728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2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Как раньше решали задачу детекции?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1" name="Google Shape;331;p52"/>
          <p:cNvSpPr txBox="1"/>
          <p:nvPr>
            <p:ph idx="3" type="body"/>
          </p:nvPr>
        </p:nvSpPr>
        <p:spPr>
          <a:xfrm>
            <a:off x="352425" y="1197050"/>
            <a:ext cx="67458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HOG (Histogram of oriented gradients)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SIFT (Scale-Invariant Feature Transform)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Haar-каскады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План на сегодня</a:t>
            </a:r>
            <a:endParaRPr/>
          </a:p>
        </p:txBody>
      </p:sp>
      <p:sp>
        <p:nvSpPr>
          <p:cNvPr id="138" name="Google Shape;138;p26"/>
          <p:cNvSpPr txBox="1"/>
          <p:nvPr>
            <p:ph idx="3" type="body"/>
          </p:nvPr>
        </p:nvSpPr>
        <p:spPr>
          <a:xfrm>
            <a:off x="352425" y="977800"/>
            <a:ext cx="79107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Узнаем о</a:t>
            </a:r>
            <a:r>
              <a:rPr lang="en"/>
              <a:t>тличия детекции от других задач машинного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обучения.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Посмотрим на примеры использования детекторов в реальной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жизни.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Ответим на вопрос: “Как задачу детекции решали до изобретения нейросетей?”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Поговорим о нейросетевых детекторах.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Перечислим самые популярные датасеты для детекции.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Как раньше решали задачу детекции?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7" name="Google Shape;337;p53"/>
          <p:cNvSpPr txBox="1"/>
          <p:nvPr>
            <p:ph idx="3" type="body"/>
          </p:nvPr>
        </p:nvSpPr>
        <p:spPr>
          <a:xfrm>
            <a:off x="352425" y="1197050"/>
            <a:ext cx="6745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HOG (Histogram of oriented gradients)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Работает на основе анализа градиентов </a:t>
            </a:r>
            <a:r>
              <a:rPr lang="en"/>
              <a:t>и</a:t>
            </a:r>
            <a:r>
              <a:rPr lang="en"/>
              <a:t>зображения и гистограмм направлений.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SIFT (Scale-Invariant Feature Transform)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Haar-каскады</a:t>
            </a:r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3300" y="811088"/>
            <a:ext cx="1913625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3"/>
          <p:cNvSpPr txBox="1"/>
          <p:nvPr/>
        </p:nvSpPr>
        <p:spPr>
          <a:xfrm>
            <a:off x="6283713" y="4712150"/>
            <a:ext cx="251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Source:</a:t>
            </a:r>
            <a:r>
              <a:rPr lang="en" sz="600" u="sng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4"/>
              </a:rPr>
              <a:t>https://learnopencv.com/histogram-of-oriented-gradients/</a:t>
            </a:r>
            <a:r>
              <a:rPr lang="en" sz="600">
                <a:solidFill>
                  <a:schemeClr val="dk1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endParaRPr sz="600">
              <a:solidFill>
                <a:schemeClr val="dk1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Как раньше решали задачу детекции?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5" name="Google Shape;345;p54"/>
          <p:cNvSpPr txBox="1"/>
          <p:nvPr>
            <p:ph idx="3" type="body"/>
          </p:nvPr>
        </p:nvSpPr>
        <p:spPr>
          <a:xfrm>
            <a:off x="352425" y="1197050"/>
            <a:ext cx="67458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HOG (Histogram of oriented gradients)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SIFT (Scale-Invariant Feature Transform)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Алгоритм для поиска ключевых точек и составления их признакового описания.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Haar-каскады</a:t>
            </a:r>
            <a:endParaRPr/>
          </a:p>
        </p:txBody>
      </p:sp>
      <p:pic>
        <p:nvPicPr>
          <p:cNvPr id="346" name="Google Shape;34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250" y="2497050"/>
            <a:ext cx="4338875" cy="193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5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Как раньше решали задачу детекции?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p55"/>
          <p:cNvSpPr txBox="1"/>
          <p:nvPr>
            <p:ph idx="3" type="body"/>
          </p:nvPr>
        </p:nvSpPr>
        <p:spPr>
          <a:xfrm>
            <a:off x="352425" y="1197050"/>
            <a:ext cx="67458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HOG (Histogram of oriented gradients)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SIFT (Scale-Invariant Feature Transform)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Haar-каскады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Метод, основанный на основе анализа контрастов изображения с помощью простых признаков (Хаара).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275" y="2469475"/>
            <a:ext cx="4355049" cy="24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6"/>
          <p:cNvSpPr txBox="1"/>
          <p:nvPr>
            <p:ph idx="2" type="body"/>
          </p:nvPr>
        </p:nvSpPr>
        <p:spPr>
          <a:xfrm>
            <a:off x="600225" y="1362825"/>
            <a:ext cx="4425000" cy="17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Modern Detectors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359" name="Google Shape;359;p56"/>
          <p:cNvSpPr txBox="1"/>
          <p:nvPr>
            <p:ph idx="3" type="body"/>
          </p:nvPr>
        </p:nvSpPr>
        <p:spPr>
          <a:xfrm>
            <a:off x="5984854" y="3504678"/>
            <a:ext cx="728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7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Нейросетевые подходы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65" name="Google Shape;365;p57"/>
          <p:cNvPicPr preferRelativeResize="0"/>
          <p:nvPr/>
        </p:nvPicPr>
        <p:blipFill rotWithShape="1">
          <a:blip r:embed="rId3">
            <a:alphaModFix/>
          </a:blip>
          <a:srcRect b="0" l="0" r="0" t="4287"/>
          <a:stretch/>
        </p:blipFill>
        <p:spPr>
          <a:xfrm>
            <a:off x="191725" y="1366350"/>
            <a:ext cx="8760548" cy="297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8"/>
          <p:cNvSpPr txBox="1"/>
          <p:nvPr>
            <p:ph idx="2" type="body"/>
          </p:nvPr>
        </p:nvSpPr>
        <p:spPr>
          <a:xfrm>
            <a:off x="600225" y="1362825"/>
            <a:ext cx="4425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ts val="4100"/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371" name="Google Shape;371;p58"/>
          <p:cNvSpPr txBox="1"/>
          <p:nvPr>
            <p:ph idx="3" type="body"/>
          </p:nvPr>
        </p:nvSpPr>
        <p:spPr>
          <a:xfrm>
            <a:off x="5984854" y="3504678"/>
            <a:ext cx="728100" cy="1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CED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Датасеты для детекции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p59"/>
          <p:cNvSpPr txBox="1"/>
          <p:nvPr>
            <p:ph idx="3" type="body"/>
          </p:nvPr>
        </p:nvSpPr>
        <p:spPr>
          <a:xfrm>
            <a:off x="905275" y="1729050"/>
            <a:ext cx="27672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Датасеты-бенчмарки: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Pascal VOC 2012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COCO 2017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Open Images</a:t>
            </a:r>
            <a:endParaRPr/>
          </a:p>
        </p:txBody>
      </p:sp>
      <p:sp>
        <p:nvSpPr>
          <p:cNvPr id="378" name="Google Shape;378;p59"/>
          <p:cNvSpPr txBox="1"/>
          <p:nvPr>
            <p:ph idx="3" type="body"/>
          </p:nvPr>
        </p:nvSpPr>
        <p:spPr>
          <a:xfrm>
            <a:off x="4572000" y="1729050"/>
            <a:ext cx="28323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Датасеты, специфичные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задачи: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KITTI, BDD100K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WiderFace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DOTA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/>
              <a:t>CrowdHuman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0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Датасеты. </a:t>
            </a:r>
            <a:r>
              <a:rPr lang="en">
                <a:solidFill>
                  <a:schemeClr val="dk1"/>
                </a:solidFill>
              </a:rPr>
              <a:t>Pascal VOC 2012.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4" name="Google Shape;384;p60"/>
          <p:cNvSpPr txBox="1"/>
          <p:nvPr>
            <p:ph idx="3" type="body"/>
          </p:nvPr>
        </p:nvSpPr>
        <p:spPr>
          <a:xfrm>
            <a:off x="352425" y="1197050"/>
            <a:ext cx="75456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 для задач: detection, instance and semantic segmentation.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21 класс.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2,913 , test: 1,456 , val: 1,449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19,694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1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Датасеты. Pascal VOC 2012.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0" name="Google Shape;390;p61"/>
          <p:cNvSpPr txBox="1"/>
          <p:nvPr>
            <p:ph idx="3" type="body"/>
          </p:nvPr>
        </p:nvSpPr>
        <p:spPr>
          <a:xfrm>
            <a:off x="352425" y="1197050"/>
            <a:ext cx="7545600" cy="19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 для задач: detection, instance and semantic segmentation.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21 класс.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2,913 , test: 1,456 , val: 1,449 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19,694</a:t>
            </a:r>
            <a:endParaRPr/>
          </a:p>
        </p:txBody>
      </p:sp>
      <p:pic>
        <p:nvPicPr>
          <p:cNvPr id="391" name="Google Shape;39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139" y="0"/>
            <a:ext cx="80337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2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Датасеты. COCO 2017.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7" name="Google Shape;397;p62"/>
          <p:cNvSpPr txBox="1"/>
          <p:nvPr>
            <p:ph idx="3" type="body"/>
          </p:nvPr>
        </p:nvSpPr>
        <p:spPr>
          <a:xfrm>
            <a:off x="352425" y="1197050"/>
            <a:ext cx="67458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 для задач: detection, instance and semantic segmentation.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80 классов.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118,287, test: 40,670, val: 5,000 images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2,099,063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Recap</a:t>
            </a:r>
            <a:endParaRPr/>
          </a:p>
        </p:txBody>
      </p:sp>
      <p:pic>
        <p:nvPicPr>
          <p:cNvPr id="144" name="Google Shape;1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9" y="1215800"/>
            <a:ext cx="3241795" cy="30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3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Датасеты. COCO 2017.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p63"/>
          <p:cNvSpPr txBox="1"/>
          <p:nvPr>
            <p:ph idx="3" type="body"/>
          </p:nvPr>
        </p:nvSpPr>
        <p:spPr>
          <a:xfrm>
            <a:off x="352425" y="1197050"/>
            <a:ext cx="67458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 для задач: detection, instance and semantic segmentation.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80 классов.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118,287, test: 40,670, val: 5,000 images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2,099,063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725" y="0"/>
            <a:ext cx="63225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Датасеты. </a:t>
            </a:r>
            <a:r>
              <a:rPr lang="en">
                <a:solidFill>
                  <a:schemeClr val="dk1"/>
                </a:solidFill>
              </a:rPr>
              <a:t>Open Images.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0" name="Google Shape;410;p64"/>
          <p:cNvSpPr txBox="1"/>
          <p:nvPr>
            <p:ph idx="3" type="body"/>
          </p:nvPr>
        </p:nvSpPr>
        <p:spPr>
          <a:xfrm>
            <a:off x="352425" y="1197050"/>
            <a:ext cx="75456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существует 7 версий датасета.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Последняя вышла в 22 году.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 для задач: detection, instance and semantic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segmentation, visual relationships and localized narratives.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600 классов.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1,743,042 , test: 125,436 , val: 41,620	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16М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Датасеты. Open Images.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16" name="Google Shape;416;p65"/>
          <p:cNvSpPr txBox="1"/>
          <p:nvPr>
            <p:ph idx="3" type="body"/>
          </p:nvPr>
        </p:nvSpPr>
        <p:spPr>
          <a:xfrm>
            <a:off x="352425" y="1197050"/>
            <a:ext cx="75456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существует 7 версий датасета.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Последняя вышла в 22 году.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 для задач: detection, instance and semantic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segmentation, visual relationships and localized narratives.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600 классов.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1,743,042 , test: 125,436 , val: 41,620	images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16М</a:t>
            </a:r>
            <a:endParaRPr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748" y="0"/>
            <a:ext cx="63265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Self driving. BDD100K.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3" name="Google Shape;423;p66"/>
          <p:cNvSpPr txBox="1"/>
          <p:nvPr>
            <p:ph idx="3" type="body"/>
          </p:nvPr>
        </p:nvSpPr>
        <p:spPr>
          <a:xfrm>
            <a:off x="352425" y="1197050"/>
            <a:ext cx="75456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12 классов: car, drivable area, lane, traffic sign, traffic light, person, truck, bus, bike, rider, motor, and train.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70,000 , test: 20,000 , val: 10,000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2,221,128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все картинок есть метаданные, такие как “погода”, “время суток”, и тд.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Self driving. BDD100K.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29" name="Google Shape;429;p67"/>
          <p:cNvSpPr txBox="1"/>
          <p:nvPr>
            <p:ph idx="3" type="body"/>
          </p:nvPr>
        </p:nvSpPr>
        <p:spPr>
          <a:xfrm>
            <a:off x="352425" y="1197050"/>
            <a:ext cx="7545600" cy="23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12 классов: car, drivable area, lane, traffic sign, traffic light, person, truck, bus, bike, rider, motor, and train.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70,000 , test: 20,000 , val: 10,000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2,221,128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Для все картинок есть метаданные, такие как “погода”, “время суток”, и тд.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501" y="0"/>
            <a:ext cx="65869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8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Распознавание лиц. WiderFace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6" name="Google Shape;436;p68"/>
          <p:cNvSpPr txBox="1"/>
          <p:nvPr>
            <p:ph idx="3" type="body"/>
          </p:nvPr>
        </p:nvSpPr>
        <p:spPr>
          <a:xfrm>
            <a:off x="352425" y="1197050"/>
            <a:ext cx="7545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 содержит фотографии с лицами в 12ти различных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ситуациях: в толпе, в гримме, с выражением, в маске и тд.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12,881 , test: 16,102 , val: 3,220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393,703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9"/>
          <p:cNvSpPr txBox="1"/>
          <p:nvPr>
            <p:ph type="title"/>
          </p:nvPr>
        </p:nvSpPr>
        <p:spPr>
          <a:xfrm>
            <a:off x="352425" y="146450"/>
            <a:ext cx="6894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Распознавание лиц. WiderFace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2" name="Google Shape;442;p69"/>
          <p:cNvSpPr txBox="1"/>
          <p:nvPr>
            <p:ph idx="3" type="body"/>
          </p:nvPr>
        </p:nvSpPr>
        <p:spPr>
          <a:xfrm>
            <a:off x="352425" y="1197050"/>
            <a:ext cx="7545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Датасет содержит фотографии с лицами в 12ти различных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ситуациях: в толпе, в гримме, с выражением, в маске и тд.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12,881 , test: 16,102 , val: 3,220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393,703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5014"/>
            <a:ext cx="9143999" cy="3053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52425" y="146450"/>
            <a:ext cx="768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Снимки со спутников. DOTA v2.0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49" name="Google Shape;449;p70"/>
          <p:cNvSpPr txBox="1"/>
          <p:nvPr>
            <p:ph idx="3" type="body"/>
          </p:nvPr>
        </p:nvSpPr>
        <p:spPr>
          <a:xfrm>
            <a:off x="352425" y="1197050"/>
            <a:ext cx="7545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18 классов, описывающих машины, здания, дороги, мосты и тд.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1,830 , test: 2792 , val: 593 images.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Также есть часть test-challenge, содержащая 6053 изображений.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Картинки в датасете очень разного размера (от 800 до 20,000 пикселей)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1,793,658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Присутствует мета информация о времени и дате съемки, расстоянии до земли и тд.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1"/>
          <p:cNvSpPr txBox="1"/>
          <p:nvPr>
            <p:ph type="title"/>
          </p:nvPr>
        </p:nvSpPr>
        <p:spPr>
          <a:xfrm>
            <a:off x="352425" y="146450"/>
            <a:ext cx="768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Снимки со спутников. DOTA v2.0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55" name="Google Shape;455;p71"/>
          <p:cNvSpPr txBox="1"/>
          <p:nvPr>
            <p:ph idx="3" type="body"/>
          </p:nvPr>
        </p:nvSpPr>
        <p:spPr>
          <a:xfrm>
            <a:off x="352425" y="1197050"/>
            <a:ext cx="75456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Всего 18 классов, описывающих машины, здания, дороги, мосты и тд.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1,830 , test: 2792 , val: 593 images.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Также есть часть test-challenge, содержащая 6053 изображений.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Картинки в датасете очень разного размера (от 800 до 20,000 пикселей)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1,793,658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Присутствует мета информация о времени и дате съемки, расстоянии до земли и тд.</a:t>
            </a:r>
            <a:endParaRPr/>
          </a:p>
        </p:txBody>
      </p:sp>
      <p:pic>
        <p:nvPicPr>
          <p:cNvPr id="456" name="Google Shape;45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4186" y="0"/>
            <a:ext cx="635562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>
            <p:ph type="title"/>
          </p:nvPr>
        </p:nvSpPr>
        <p:spPr>
          <a:xfrm>
            <a:off x="352425" y="146450"/>
            <a:ext cx="768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CrowdHuman.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2" name="Google Shape;462;p72"/>
          <p:cNvSpPr txBox="1"/>
          <p:nvPr>
            <p:ph idx="3" type="body"/>
          </p:nvPr>
        </p:nvSpPr>
        <p:spPr>
          <a:xfrm>
            <a:off x="352425" y="1197050"/>
            <a:ext cx="7545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Большие группы людей в различных ситуациях и </a:t>
            </a:r>
            <a:r>
              <a:rPr lang="en"/>
              <a:t>освещении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Содержит отдельные ббоксы для тела и лица.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15,000 , test: 5000 , val: 4,370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470,000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Recap. </a:t>
            </a:r>
            <a:r>
              <a:rPr lang="en"/>
              <a:t>Classification</a:t>
            </a:r>
            <a:r>
              <a:rPr lang="en"/>
              <a:t>.</a:t>
            </a:r>
            <a:endParaRPr/>
          </a:p>
        </p:txBody>
      </p:sp>
      <p:sp>
        <p:nvSpPr>
          <p:cNvPr id="150" name="Google Shape;150;p28"/>
          <p:cNvSpPr txBox="1"/>
          <p:nvPr>
            <p:ph idx="3" type="body"/>
          </p:nvPr>
        </p:nvSpPr>
        <p:spPr>
          <a:xfrm>
            <a:off x="4521550" y="2073200"/>
            <a:ext cx="37515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Представим, мы обучили модель многоклассовой классификации.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Спросим у модели, что изображено на картинке?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9" y="1215800"/>
            <a:ext cx="3241795" cy="30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3"/>
          <p:cNvSpPr txBox="1"/>
          <p:nvPr>
            <p:ph type="title"/>
          </p:nvPr>
        </p:nvSpPr>
        <p:spPr>
          <a:xfrm>
            <a:off x="352425" y="146450"/>
            <a:ext cx="768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CrownHuman.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8" name="Google Shape;468;p73"/>
          <p:cNvSpPr txBox="1"/>
          <p:nvPr>
            <p:ph idx="3" type="body"/>
          </p:nvPr>
        </p:nvSpPr>
        <p:spPr>
          <a:xfrm>
            <a:off x="352425" y="1197050"/>
            <a:ext cx="75456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Большие группы людей в различных ситуациях и освещении.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Содержит отдельные ббоксы для тела и лица.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part: 15,000 , test: 5000 , val: 4,370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Размеченных объектов: 470,000</a:t>
            </a:r>
            <a:endParaRPr/>
          </a:p>
        </p:txBody>
      </p:sp>
      <p:pic>
        <p:nvPicPr>
          <p:cNvPr id="469" name="Google Shape;4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42" y="0"/>
            <a:ext cx="726511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4"/>
          <p:cNvSpPr txBox="1"/>
          <p:nvPr>
            <p:ph type="title"/>
          </p:nvPr>
        </p:nvSpPr>
        <p:spPr>
          <a:xfrm>
            <a:off x="352425" y="146450"/>
            <a:ext cx="768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Заключение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5" name="Google Shape;475;p74"/>
          <p:cNvSpPr txBox="1"/>
          <p:nvPr>
            <p:ph idx="3" type="body"/>
          </p:nvPr>
        </p:nvSpPr>
        <p:spPr>
          <a:xfrm>
            <a:off x="352425" y="1197050"/>
            <a:ext cx="7545600" cy="16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Сегодня мы узнали: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В чем заключается задача детекции,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Где могут быть полезны детекторы,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Что такое Bounding box и какие есть форматы записи для его описания,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Какие методы применялись до нейросетей,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Какие есть детекционные датасеты.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"/>
          <p:cNvSpPr txBox="1"/>
          <p:nvPr>
            <p:ph type="title"/>
          </p:nvPr>
        </p:nvSpPr>
        <p:spPr>
          <a:xfrm>
            <a:off x="352425" y="146450"/>
            <a:ext cx="76836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В следующем видео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1" name="Google Shape;481;p75"/>
          <p:cNvSpPr txBox="1"/>
          <p:nvPr>
            <p:ph idx="3" type="body"/>
          </p:nvPr>
        </p:nvSpPr>
        <p:spPr>
          <a:xfrm>
            <a:off x="352425" y="1197050"/>
            <a:ext cx="75456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Познакомимся с общим видом практически всех архитектур детекции,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Разберем как детектор обучается и делает предсказания,</a:t>
            </a:r>
            <a:endParaRPr/>
          </a:p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Посмотрим на метрики и аугментации присущие для задачи.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Recap. </a:t>
            </a:r>
            <a:r>
              <a:rPr lang="en"/>
              <a:t>Classification</a:t>
            </a:r>
            <a:r>
              <a:rPr lang="en"/>
              <a:t>.</a:t>
            </a:r>
            <a:endParaRPr/>
          </a:p>
        </p:txBody>
      </p:sp>
      <p:sp>
        <p:nvSpPr>
          <p:cNvPr id="157" name="Google Shape;157;p29"/>
          <p:cNvSpPr txBox="1"/>
          <p:nvPr>
            <p:ph idx="3" type="body"/>
          </p:nvPr>
        </p:nvSpPr>
        <p:spPr>
          <a:xfrm>
            <a:off x="4521550" y="2073200"/>
            <a:ext cx="37515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Представим, мы обучили модель многоклассовой классификации.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Спросим у модели, что изображено на картинке?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Собака</a:t>
            </a:r>
            <a:endParaRPr b="1" sz="1800"/>
          </a:p>
        </p:txBody>
      </p:sp>
      <p:pic>
        <p:nvPicPr>
          <p:cNvPr id="158" name="Google Shape;1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9" y="1215800"/>
            <a:ext cx="3241795" cy="30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352424" y="146452"/>
            <a:ext cx="57735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Recap. Classification.</a:t>
            </a:r>
            <a:endParaRPr/>
          </a:p>
        </p:txBody>
      </p:sp>
      <p:sp>
        <p:nvSpPr>
          <p:cNvPr id="164" name="Google Shape;164;p30"/>
          <p:cNvSpPr txBox="1"/>
          <p:nvPr>
            <p:ph idx="3" type="body"/>
          </p:nvPr>
        </p:nvSpPr>
        <p:spPr>
          <a:xfrm>
            <a:off x="4521550" y="2073200"/>
            <a:ext cx="3751500" cy="24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Представим, мы обучили модель многоклассовой классификации.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Спросим у модели, что изображено на картинке?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Собака</a:t>
            </a:r>
            <a:r>
              <a:rPr b="1" lang="en" sz="1800"/>
              <a:t>... Или фрисби?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Но мы не можем найти и собаку и фризби.</a:t>
            </a: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9" y="1215800"/>
            <a:ext cx="3241795" cy="309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/>
          <p:nvPr>
            <p:ph type="title"/>
          </p:nvPr>
        </p:nvSpPr>
        <p:spPr>
          <a:xfrm>
            <a:off x="352425" y="146450"/>
            <a:ext cx="7185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Recap. Multi–label classification.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9" y="1215800"/>
            <a:ext cx="3241795" cy="30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1"/>
          <p:cNvSpPr txBox="1"/>
          <p:nvPr>
            <p:ph idx="3" type="body"/>
          </p:nvPr>
        </p:nvSpPr>
        <p:spPr>
          <a:xfrm>
            <a:off x="4521550" y="2073200"/>
            <a:ext cx="3751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если взять multi-label классификацию? </a:t>
            </a:r>
            <a:endParaRPr b="1"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52425" y="146450"/>
            <a:ext cx="71850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519"/>
              </a:buClr>
              <a:buSzPts val="3300"/>
              <a:buFont typeface="Wix Madefor Display"/>
              <a:buNone/>
            </a:pPr>
            <a:r>
              <a:rPr lang="en"/>
              <a:t>Recap. Multi–label classification.</a:t>
            </a:r>
            <a:endParaRPr/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9" y="1215800"/>
            <a:ext cx="3241795" cy="309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 txBox="1"/>
          <p:nvPr>
            <p:ph idx="3" type="body"/>
          </p:nvPr>
        </p:nvSpPr>
        <p:spPr>
          <a:xfrm>
            <a:off x="4521550" y="2073200"/>
            <a:ext cx="37515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 если взять multi-label классификацию?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Получим: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</a:t>
            </a:r>
            <a:r>
              <a:rPr b="1" lang="en"/>
              <a:t>og : 0.8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</a:t>
            </a:r>
            <a:r>
              <a:rPr b="1" lang="en"/>
              <a:t>risbee </a:t>
            </a:r>
            <a:r>
              <a:rPr b="1" lang="en"/>
              <a:t>: 0.7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